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8229600" cx="14630400"/>
  <p:notesSz cx="8229600" cy="14630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jcNzpsqeLaT45uJDIAXM6cu2WC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4A675C8-C5BC-46B2-8F44-9DB315A48A06}">
  <a:tblStyle styleId="{34A675C8-C5BC-46B2-8F44-9DB315A48A0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4E6"/>
          </a:solidFill>
        </a:fill>
      </a:tcStyle>
    </a:wholeTbl>
    <a:band1H>
      <a:tcTxStyle/>
      <a:tcStyle>
        <a:fill>
          <a:solidFill>
            <a:srgbClr val="FFE8CA"/>
          </a:solidFill>
        </a:fill>
      </a:tcStyle>
    </a:band1H>
    <a:band2H>
      <a:tcTxStyle/>
    </a:band2H>
    <a:band1V>
      <a:tcTxStyle/>
      <a:tcStyle>
        <a:fill>
          <a:solidFill>
            <a:srgbClr val="FFE8C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4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4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371850" y="1097275"/>
            <a:ext cx="5486650" cy="548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822950" y="6949425"/>
            <a:ext cx="6583675" cy="6583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2" name="Google Shape;132;p1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Google Shape;140;p1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6" name="Google Shape;156;p1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" name="Google Shape;19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Google Shape;34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" name="Google Shape;57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2" name="Google Shape;72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Google Shape;93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1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" name="Google Shape;117;p1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1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5639439" y="387523"/>
            <a:ext cx="8542200" cy="420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Power of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Abstraction : Simplifying Complex Systems</a:t>
            </a:r>
            <a:endParaRPr b="1" i="0" sz="6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5456296" y="4758169"/>
            <a:ext cx="7917600" cy="792300"/>
          </a:xfrm>
          <a:prstGeom prst="roundRect">
            <a:avLst>
              <a:gd fmla="val 6057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Farjan Ahmmed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232-35-738</a:t>
            </a:r>
            <a:endParaRPr/>
          </a:p>
        </p:txBody>
      </p:sp>
      <p:cxnSp>
        <p:nvCxnSpPr>
          <p:cNvPr id="14" name="Google Shape;14;p1"/>
          <p:cNvCxnSpPr/>
          <p:nvPr/>
        </p:nvCxnSpPr>
        <p:spPr>
          <a:xfrm>
            <a:off x="5327208" y="4404699"/>
            <a:ext cx="8542089" cy="0"/>
          </a:xfrm>
          <a:prstGeom prst="straightConnector1">
            <a:avLst/>
          </a:prstGeom>
          <a:noFill/>
          <a:ln cap="flat" cmpd="sng" w="19050">
            <a:solidFill>
              <a:srgbClr val="26323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" name="Google Shape;15;p1"/>
          <p:cNvSpPr/>
          <p:nvPr/>
        </p:nvSpPr>
        <p:spPr>
          <a:xfrm>
            <a:off x="5456289" y="5719269"/>
            <a:ext cx="7917600" cy="446100"/>
          </a:xfrm>
          <a:prstGeom prst="roundRect">
            <a:avLst>
              <a:gd fmla="val 6057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Code : SE 211     ||     Section : G</a:t>
            </a:r>
            <a:endParaRPr/>
          </a:p>
        </p:txBody>
      </p:sp>
      <p:pic>
        <p:nvPicPr>
          <p:cNvPr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697" y="1570366"/>
            <a:ext cx="5002803" cy="50028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02123" y="2971081"/>
            <a:ext cx="9826153" cy="2161447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5"/>
          <p:cNvSpPr txBox="1"/>
          <p:nvPr/>
        </p:nvSpPr>
        <p:spPr>
          <a:xfrm>
            <a:off x="2303719" y="459486"/>
            <a:ext cx="10022959" cy="17543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Internal addition by the compiler</a:t>
            </a:r>
            <a:endParaRPr/>
          </a:p>
        </p:txBody>
      </p:sp>
      <p:sp>
        <p:nvSpPr>
          <p:cNvPr id="137" name="Google Shape;137;p15"/>
          <p:cNvSpPr txBox="1"/>
          <p:nvPr/>
        </p:nvSpPr>
        <p:spPr>
          <a:xfrm>
            <a:off x="3888887" y="6097287"/>
            <a:ext cx="6852621" cy="1200329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Java compiler adds public and abstract keywords before the interface method. Moreover, it adds public, static and final keywords before data members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/>
        </p:nvSpPr>
        <p:spPr>
          <a:xfrm>
            <a:off x="2167672" y="772720"/>
            <a:ext cx="10295056" cy="9233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Advantages &amp; Challenges</a:t>
            </a:r>
            <a:endParaRPr/>
          </a:p>
        </p:txBody>
      </p:sp>
      <p:sp>
        <p:nvSpPr>
          <p:cNvPr id="144" name="Google Shape;144;p16"/>
          <p:cNvSpPr/>
          <p:nvPr/>
        </p:nvSpPr>
        <p:spPr>
          <a:xfrm>
            <a:off x="1713052" y="3825432"/>
            <a:ext cx="4791919" cy="868102"/>
          </a:xfrm>
          <a:prstGeom prst="roundRect">
            <a:avLst>
              <a:gd fmla="val 16667" name="adj"/>
            </a:avLst>
          </a:prstGeom>
          <a:solidFill>
            <a:srgbClr val="DDEEE6"/>
          </a:solidFill>
          <a:ln cap="flat" cmpd="sng" w="12700">
            <a:solidFill>
              <a:srgbClr val="31538F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Code scalability and reusability.</a:t>
            </a:r>
            <a:endParaRPr/>
          </a:p>
        </p:txBody>
      </p:sp>
      <p:sp>
        <p:nvSpPr>
          <p:cNvPr id="145" name="Google Shape;145;p16"/>
          <p:cNvSpPr/>
          <p:nvPr/>
        </p:nvSpPr>
        <p:spPr>
          <a:xfrm>
            <a:off x="1713051" y="4845934"/>
            <a:ext cx="4791919" cy="868102"/>
          </a:xfrm>
          <a:prstGeom prst="roundRect">
            <a:avLst>
              <a:gd fmla="val 16667" name="adj"/>
            </a:avLst>
          </a:prstGeom>
          <a:solidFill>
            <a:srgbClr val="DDEEE6"/>
          </a:solidFill>
          <a:ln cap="flat" cmpd="sng" w="12700">
            <a:solidFill>
              <a:srgbClr val="31538F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Simplifies understanding of large systems.</a:t>
            </a:r>
            <a:endParaRPr/>
          </a:p>
        </p:txBody>
      </p:sp>
      <p:sp>
        <p:nvSpPr>
          <p:cNvPr id="146" name="Google Shape;146;p16"/>
          <p:cNvSpPr/>
          <p:nvPr/>
        </p:nvSpPr>
        <p:spPr>
          <a:xfrm>
            <a:off x="1713050" y="5866436"/>
            <a:ext cx="4791919" cy="868102"/>
          </a:xfrm>
          <a:prstGeom prst="roundRect">
            <a:avLst>
              <a:gd fmla="val 16667" name="adj"/>
            </a:avLst>
          </a:prstGeom>
          <a:solidFill>
            <a:srgbClr val="DDEEE6"/>
          </a:solidFill>
          <a:ln cap="flat" cmpd="sng" w="12700">
            <a:solidFill>
              <a:srgbClr val="31538F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Facilitates testing and debugging.</a:t>
            </a:r>
            <a:endParaRPr/>
          </a:p>
        </p:txBody>
      </p:sp>
      <p:sp>
        <p:nvSpPr>
          <p:cNvPr id="147" name="Google Shape;147;p16"/>
          <p:cNvSpPr/>
          <p:nvPr/>
        </p:nvSpPr>
        <p:spPr>
          <a:xfrm>
            <a:off x="8264619" y="3786850"/>
            <a:ext cx="4791919" cy="868102"/>
          </a:xfrm>
          <a:prstGeom prst="roundRect">
            <a:avLst>
              <a:gd fmla="val 16667" name="adj"/>
            </a:avLst>
          </a:prstGeom>
          <a:solidFill>
            <a:srgbClr val="DDEEE6"/>
          </a:solidFill>
          <a:ln cap="flat" cmpd="sng" w="12700">
            <a:solidFill>
              <a:srgbClr val="31538F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Requires careful planning.</a:t>
            </a:r>
            <a:endParaRPr/>
          </a:p>
        </p:txBody>
      </p:sp>
      <p:sp>
        <p:nvSpPr>
          <p:cNvPr id="148" name="Google Shape;148;p16"/>
          <p:cNvSpPr/>
          <p:nvPr/>
        </p:nvSpPr>
        <p:spPr>
          <a:xfrm>
            <a:off x="8264618" y="4845934"/>
            <a:ext cx="4791919" cy="868102"/>
          </a:xfrm>
          <a:prstGeom prst="roundRect">
            <a:avLst>
              <a:gd fmla="val 16667" name="adj"/>
            </a:avLst>
          </a:prstGeom>
          <a:solidFill>
            <a:srgbClr val="DDEEE6"/>
          </a:solidFill>
          <a:ln cap="flat" cmpd="sng" w="12700">
            <a:solidFill>
              <a:srgbClr val="31538F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lead to over-engineering.</a:t>
            </a:r>
            <a:endParaRPr/>
          </a:p>
        </p:txBody>
      </p:sp>
      <p:sp>
        <p:nvSpPr>
          <p:cNvPr id="149" name="Google Shape;149;p16"/>
          <p:cNvSpPr/>
          <p:nvPr/>
        </p:nvSpPr>
        <p:spPr>
          <a:xfrm>
            <a:off x="8264619" y="5905018"/>
            <a:ext cx="4791919" cy="868102"/>
          </a:xfrm>
          <a:prstGeom prst="roundRect">
            <a:avLst>
              <a:gd fmla="val 16667" name="adj"/>
            </a:avLst>
          </a:prstGeom>
          <a:solidFill>
            <a:srgbClr val="DDEEE6"/>
          </a:solidFill>
          <a:ln cap="flat" cmpd="sng" w="12700">
            <a:solidFill>
              <a:srgbClr val="31538F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introduce performance overhead.</a:t>
            </a:r>
            <a:endParaRPr/>
          </a:p>
        </p:txBody>
      </p:sp>
      <p:cxnSp>
        <p:nvCxnSpPr>
          <p:cNvPr id="150" name="Google Shape;150;p16"/>
          <p:cNvCxnSpPr/>
          <p:nvPr/>
        </p:nvCxnSpPr>
        <p:spPr>
          <a:xfrm>
            <a:off x="7396223" y="2176041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1" name="Google Shape;151;p16"/>
          <p:cNvCxnSpPr/>
          <p:nvPr/>
        </p:nvCxnSpPr>
        <p:spPr>
          <a:xfrm>
            <a:off x="7396223" y="2604304"/>
            <a:ext cx="0" cy="484979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2" name="Google Shape;152;p16"/>
          <p:cNvSpPr/>
          <p:nvPr/>
        </p:nvSpPr>
        <p:spPr>
          <a:xfrm>
            <a:off x="2436468" y="3065930"/>
            <a:ext cx="3345082" cy="568522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12700">
            <a:solidFill>
              <a:srgbClr val="31538F"/>
            </a:solidFill>
            <a:prstDash val="dash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Advantages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6"/>
          <p:cNvSpPr/>
          <p:nvPr/>
        </p:nvSpPr>
        <p:spPr>
          <a:xfrm>
            <a:off x="8988036" y="3059240"/>
            <a:ext cx="3345082" cy="568522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12700">
            <a:solidFill>
              <a:srgbClr val="31538F"/>
            </a:solidFill>
            <a:prstDash val="dash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Challenges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/>
          <p:nvPr/>
        </p:nvSpPr>
        <p:spPr>
          <a:xfrm>
            <a:off x="3996643" y="3222901"/>
            <a:ext cx="6637114" cy="17837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33939"/>
              </a:buClr>
              <a:buSzPts val="9600"/>
              <a:buFont typeface="Arial"/>
              <a:buNone/>
            </a:pPr>
            <a:r>
              <a:rPr b="1" lang="en-US" sz="9600">
                <a:solidFill>
                  <a:srgbClr val="233939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9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3274850" y="378993"/>
            <a:ext cx="8401851" cy="13887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7272"/>
              </a:lnSpc>
              <a:spcBef>
                <a:spcPts val="0"/>
              </a:spcBef>
              <a:spcAft>
                <a:spcPts val="0"/>
              </a:spcAft>
              <a:buClr>
                <a:srgbClr val="282824"/>
              </a:buClr>
              <a:buSzPts val="4400"/>
              <a:buFont typeface="Arial"/>
              <a:buNone/>
            </a:pPr>
            <a:r>
              <a:rPr b="1" lang="en-US" sz="4400">
                <a:solidFill>
                  <a:srgbClr val="282824"/>
                </a:solidFill>
                <a:latin typeface="Arial"/>
                <a:ea typeface="Arial"/>
                <a:cs typeface="Arial"/>
                <a:sym typeface="Arial"/>
              </a:rPr>
              <a:t>Understanding Abstraction</a:t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2303383" y="3748982"/>
            <a:ext cx="10344785" cy="1650800"/>
          </a:xfrm>
          <a:prstGeom prst="roundRect">
            <a:avLst>
              <a:gd fmla="val 6057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2533174" y="3978773"/>
            <a:ext cx="2777490" cy="347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Essence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3"/>
          <p:cNvSpPr/>
          <p:nvPr/>
        </p:nvSpPr>
        <p:spPr>
          <a:xfrm>
            <a:off x="2533173" y="4459190"/>
            <a:ext cx="7156641" cy="710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Reduces objects to their essence, exposing necessary details only.</a:t>
            </a:r>
            <a:endParaRPr sz="18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2303383" y="1889862"/>
            <a:ext cx="10344785" cy="1650801"/>
          </a:xfrm>
          <a:prstGeom prst="roundRect">
            <a:avLst>
              <a:gd fmla="val 7719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3"/>
          <p:cNvSpPr/>
          <p:nvPr/>
        </p:nvSpPr>
        <p:spPr>
          <a:xfrm>
            <a:off x="2533174" y="2108896"/>
            <a:ext cx="2777490" cy="347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B4E4E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3B4E4E"/>
                </a:solidFill>
                <a:latin typeface="Arial"/>
                <a:ea typeface="Arial"/>
                <a:cs typeface="Arial"/>
                <a:sym typeface="Arial"/>
              </a:rPr>
              <a:t>Definition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2533174" y="2589312"/>
            <a:ext cx="8846820" cy="663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Abstraction is a process of hiding the implementation details and showing only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functionality to the user.</a:t>
            </a: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2303383" y="5645349"/>
            <a:ext cx="10344785" cy="1650799"/>
          </a:xfrm>
          <a:prstGeom prst="roundRect">
            <a:avLst>
              <a:gd fmla="val 7719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2533174" y="5875140"/>
            <a:ext cx="3379918" cy="347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B4E4E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3B4E4E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3"/>
          <p:cNvSpPr/>
          <p:nvPr/>
        </p:nvSpPr>
        <p:spPr>
          <a:xfrm>
            <a:off x="2533174" y="6355557"/>
            <a:ext cx="8846820" cy="355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Sending an SMS involves typing and sending, without knowing the internal process.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/>
          <p:nvPr/>
        </p:nvSpPr>
        <p:spPr>
          <a:xfrm>
            <a:off x="2993112" y="715624"/>
            <a:ext cx="8644176" cy="6943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Clr>
                <a:srgbClr val="030303"/>
              </a:buClr>
              <a:buSzPts val="4400"/>
              <a:buFont typeface="Arial"/>
              <a:buNone/>
            </a:pPr>
            <a:r>
              <a:rPr b="1" lang="en-US" sz="4400">
                <a:solidFill>
                  <a:srgbClr val="030303"/>
                </a:solidFill>
                <a:latin typeface="Arial"/>
                <a:ea typeface="Arial"/>
                <a:cs typeface="Arial"/>
                <a:sym typeface="Arial"/>
              </a:rPr>
              <a:t>Why Abstraction is Essential</a:t>
            </a:r>
            <a:endParaRPr b="1"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4919212" y="2194282"/>
            <a:ext cx="44410" cy="4284821"/>
          </a:xfrm>
          <a:prstGeom prst="roundRect">
            <a:avLst>
              <a:gd fmla="val 225151" name="adj"/>
            </a:avLst>
          </a:prstGeom>
          <a:solidFill>
            <a:srgbClr val="C3D4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5191329" y="2595582"/>
            <a:ext cx="777597" cy="44410"/>
          </a:xfrm>
          <a:prstGeom prst="roundRect">
            <a:avLst>
              <a:gd fmla="val 225151" name="adj"/>
            </a:avLst>
          </a:prstGeom>
          <a:solidFill>
            <a:srgbClr val="C3D4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4"/>
          <p:cNvSpPr/>
          <p:nvPr/>
        </p:nvSpPr>
        <p:spPr>
          <a:xfrm>
            <a:off x="4228395" y="2367875"/>
            <a:ext cx="499943" cy="499943"/>
          </a:xfrm>
          <a:prstGeom prst="roundRect">
            <a:avLst>
              <a:gd fmla="val 20000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4"/>
          <p:cNvSpPr/>
          <p:nvPr/>
        </p:nvSpPr>
        <p:spPr>
          <a:xfrm>
            <a:off x="4413299" y="2400423"/>
            <a:ext cx="130016" cy="4164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B4E4E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3B4E4E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6163415" y="2381728"/>
            <a:ext cx="2777490" cy="3471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Reduces Complexity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6163429" y="2862150"/>
            <a:ext cx="6615900" cy="35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Improves code readability and maintainability.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5191329" y="4097913"/>
            <a:ext cx="777597" cy="44410"/>
          </a:xfrm>
          <a:prstGeom prst="roundRect">
            <a:avLst>
              <a:gd fmla="val 225151" name="adj"/>
            </a:avLst>
          </a:prstGeom>
          <a:solidFill>
            <a:srgbClr val="C3D4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4"/>
          <p:cNvSpPr/>
          <p:nvPr/>
        </p:nvSpPr>
        <p:spPr>
          <a:xfrm>
            <a:off x="4228395" y="3870206"/>
            <a:ext cx="499943" cy="499943"/>
          </a:xfrm>
          <a:prstGeom prst="roundRect">
            <a:avLst>
              <a:gd fmla="val 20000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"/>
          <p:cNvSpPr/>
          <p:nvPr/>
        </p:nvSpPr>
        <p:spPr>
          <a:xfrm>
            <a:off x="4374365" y="3902754"/>
            <a:ext cx="208002" cy="4164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B4E4E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3B4E4E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6163415" y="3884058"/>
            <a:ext cx="2851309" cy="3471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Promotes Modularity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6163415" y="4364476"/>
            <a:ext cx="4852416" cy="355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Allows focus on high-level logic.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5191329" y="5600243"/>
            <a:ext cx="777597" cy="44410"/>
          </a:xfrm>
          <a:prstGeom prst="roundRect">
            <a:avLst>
              <a:gd fmla="val 225151" name="adj"/>
            </a:avLst>
          </a:prstGeom>
          <a:solidFill>
            <a:srgbClr val="C3D4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4228395" y="5372536"/>
            <a:ext cx="499943" cy="499943"/>
          </a:xfrm>
          <a:prstGeom prst="roundRect">
            <a:avLst>
              <a:gd fmla="val 20000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4371508" y="5405084"/>
            <a:ext cx="213717" cy="4164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B4E4E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3B4E4E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6163415" y="5386389"/>
            <a:ext cx="2777490" cy="3471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Supports Reusability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6163415" y="5866806"/>
            <a:ext cx="4852416" cy="355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Makes future development easier.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4"/>
          <p:cNvPicPr preferRelativeResize="0"/>
          <p:nvPr/>
        </p:nvPicPr>
        <p:blipFill rotWithShape="1">
          <a:blip r:embed="rId3">
            <a:alphaModFix amt="35000"/>
          </a:blip>
          <a:srcRect b="0" l="0" r="0" t="0"/>
          <a:stretch/>
        </p:blipFill>
        <p:spPr>
          <a:xfrm>
            <a:off x="-618323" y="5872479"/>
            <a:ext cx="4337742" cy="4337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6"/>
          <p:cNvSpPr/>
          <p:nvPr/>
        </p:nvSpPr>
        <p:spPr>
          <a:xfrm>
            <a:off x="2955758" y="698756"/>
            <a:ext cx="8718584" cy="6943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Clr>
                <a:srgbClr val="282824"/>
              </a:buClr>
              <a:buSzPts val="4400"/>
              <a:buFont typeface="Arial"/>
              <a:buNone/>
            </a:pPr>
            <a:r>
              <a:rPr b="1" lang="en-US" sz="4400">
                <a:solidFill>
                  <a:srgbClr val="282824"/>
                </a:solidFill>
                <a:latin typeface="Arial"/>
                <a:ea typeface="Arial"/>
                <a:cs typeface="Arial"/>
                <a:sym typeface="Arial"/>
              </a:rPr>
              <a:t>Achieving Abstraction in Java</a:t>
            </a:r>
            <a:endParaRPr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6"/>
          <p:cNvSpPr/>
          <p:nvPr/>
        </p:nvSpPr>
        <p:spPr>
          <a:xfrm>
            <a:off x="1531012" y="3418998"/>
            <a:ext cx="30861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282824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282824"/>
                </a:solidFill>
                <a:latin typeface="Arial"/>
                <a:ea typeface="Arial"/>
                <a:cs typeface="Arial"/>
                <a:sym typeface="Arial"/>
              </a:rPr>
              <a:t>Abstract Classes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6"/>
          <p:cNvSpPr/>
          <p:nvPr/>
        </p:nvSpPr>
        <p:spPr>
          <a:xfrm>
            <a:off x="1531012" y="4051577"/>
            <a:ext cx="5052667" cy="7900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Allow 0 to 100% abstraction, can contain </a:t>
            </a:r>
            <a:endParaRPr/>
          </a:p>
          <a:p>
            <a:pPr indent="0" lvl="0" marL="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concrete methods.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6"/>
          <p:cNvSpPr/>
          <p:nvPr/>
        </p:nvSpPr>
        <p:spPr>
          <a:xfrm>
            <a:off x="1531012" y="5063847"/>
            <a:ext cx="6150054" cy="3950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Partial to complete abstraction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6"/>
          <p:cNvSpPr/>
          <p:nvPr/>
        </p:nvSpPr>
        <p:spPr>
          <a:xfrm>
            <a:off x="1531012" y="5545216"/>
            <a:ext cx="6150054" cy="3950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2000"/>
              <a:buFont typeface="Calibri"/>
              <a:buAutoNum type="arabicPeriod" startAt="2"/>
            </a:pPr>
            <a:r>
              <a:rPr lang="en-US" sz="20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Concrete methods allowed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6"/>
          <p:cNvSpPr/>
          <p:nvPr/>
        </p:nvSpPr>
        <p:spPr>
          <a:xfrm>
            <a:off x="8290904" y="3418998"/>
            <a:ext cx="30861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282824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282824"/>
                </a:solidFill>
                <a:latin typeface="Arial"/>
                <a:ea typeface="Arial"/>
                <a:cs typeface="Arial"/>
                <a:sym typeface="Arial"/>
              </a:rPr>
              <a:t>Interfaces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6"/>
          <p:cNvSpPr/>
          <p:nvPr/>
        </p:nvSpPr>
        <p:spPr>
          <a:xfrm>
            <a:off x="8290904" y="4051578"/>
            <a:ext cx="4808484" cy="7900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Allow 100% abstraction, no concrete</a:t>
            </a:r>
            <a:endParaRPr/>
          </a:p>
          <a:p>
            <a:pPr indent="0" lvl="0" marL="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methods.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6"/>
          <p:cNvSpPr/>
          <p:nvPr/>
        </p:nvSpPr>
        <p:spPr>
          <a:xfrm>
            <a:off x="8290904" y="5063846"/>
            <a:ext cx="6150054" cy="3950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Complete abstraction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6"/>
          <p:cNvSpPr/>
          <p:nvPr/>
        </p:nvSpPr>
        <p:spPr>
          <a:xfrm>
            <a:off x="8290904" y="5545216"/>
            <a:ext cx="6150054" cy="3950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55000"/>
              </a:lnSpc>
              <a:spcBef>
                <a:spcPts val="0"/>
              </a:spcBef>
              <a:spcAft>
                <a:spcPts val="0"/>
              </a:spcAft>
              <a:buClr>
                <a:srgbClr val="4A4A45"/>
              </a:buClr>
              <a:buSzPts val="2000"/>
              <a:buFont typeface="Calibri"/>
              <a:buAutoNum type="arabicPeriod" startAt="2"/>
            </a:pPr>
            <a:r>
              <a:rPr lang="en-US" sz="2000">
                <a:solidFill>
                  <a:srgbClr val="4A4A45"/>
                </a:solidFill>
                <a:latin typeface="Arial"/>
                <a:ea typeface="Arial"/>
                <a:cs typeface="Arial"/>
                <a:sym typeface="Arial"/>
              </a:rPr>
              <a:t>No concrete methods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" name="Google Shape;69;p6"/>
          <p:cNvCxnSpPr/>
          <p:nvPr/>
        </p:nvCxnSpPr>
        <p:spPr>
          <a:xfrm>
            <a:off x="7315200" y="2431230"/>
            <a:ext cx="0" cy="5282004"/>
          </a:xfrm>
          <a:prstGeom prst="straightConnector1">
            <a:avLst/>
          </a:prstGeom>
          <a:noFill/>
          <a:ln cap="flat" cmpd="sng" w="28575">
            <a:solidFill>
              <a:srgbClr val="0C0C0C"/>
            </a:solidFill>
            <a:prstDash val="dash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7"/>
          <p:cNvSpPr/>
          <p:nvPr/>
        </p:nvSpPr>
        <p:spPr>
          <a:xfrm>
            <a:off x="1698147" y="691081"/>
            <a:ext cx="11234106" cy="6943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Clr>
                <a:srgbClr val="282824"/>
              </a:buClr>
              <a:buSzPts val="4400"/>
              <a:buFont typeface="Arial"/>
              <a:buNone/>
            </a:pPr>
            <a:r>
              <a:rPr b="1" lang="en-US" sz="4400">
                <a:solidFill>
                  <a:srgbClr val="282824"/>
                </a:solidFill>
                <a:latin typeface="Arial"/>
                <a:ea typeface="Arial"/>
                <a:cs typeface="Arial"/>
                <a:sym typeface="Arial"/>
              </a:rPr>
              <a:t>Abstract Classes &amp; Methods with Syntax</a:t>
            </a:r>
            <a:endParaRPr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7"/>
          <p:cNvSpPr/>
          <p:nvPr/>
        </p:nvSpPr>
        <p:spPr>
          <a:xfrm>
            <a:off x="1182060" y="2848641"/>
            <a:ext cx="5890071" cy="1986045"/>
          </a:xfrm>
          <a:prstGeom prst="roundRect">
            <a:avLst>
              <a:gd fmla="val 7719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7"/>
          <p:cNvSpPr/>
          <p:nvPr/>
        </p:nvSpPr>
        <p:spPr>
          <a:xfrm>
            <a:off x="1411850" y="3078432"/>
            <a:ext cx="1699394" cy="4176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B4E4E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3B4E4E"/>
                </a:solidFill>
                <a:latin typeface="Arial"/>
                <a:ea typeface="Arial"/>
                <a:cs typeface="Arial"/>
                <a:sym typeface="Arial"/>
              </a:rPr>
              <a:t>Definition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7"/>
          <p:cNvSpPr/>
          <p:nvPr/>
        </p:nvSpPr>
        <p:spPr>
          <a:xfrm>
            <a:off x="1411850" y="3558848"/>
            <a:ext cx="5412885" cy="7976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class which is declared as abstract is known as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abstract class. </a:t>
            </a:r>
            <a:endParaRPr/>
          </a:p>
        </p:txBody>
      </p:sp>
      <p:sp>
        <p:nvSpPr>
          <p:cNvPr id="79" name="Google Shape;79;p7"/>
          <p:cNvSpPr/>
          <p:nvPr/>
        </p:nvSpPr>
        <p:spPr>
          <a:xfrm>
            <a:off x="1297807" y="5134856"/>
            <a:ext cx="5642675" cy="2457856"/>
          </a:xfrm>
          <a:prstGeom prst="roundRect">
            <a:avLst>
              <a:gd fmla="val 7719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7"/>
          <p:cNvSpPr/>
          <p:nvPr/>
        </p:nvSpPr>
        <p:spPr>
          <a:xfrm>
            <a:off x="1527597" y="5364647"/>
            <a:ext cx="1699394" cy="4176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Syntax</a:t>
            </a:r>
            <a:r>
              <a:rPr b="1" lang="en-US" sz="2000">
                <a:solidFill>
                  <a:srgbClr val="3B4E4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7"/>
          <p:cNvSpPr/>
          <p:nvPr/>
        </p:nvSpPr>
        <p:spPr>
          <a:xfrm>
            <a:off x="1527598" y="5897314"/>
            <a:ext cx="4935848" cy="1556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access-specifier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 ClassName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{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// class body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82" name="Google Shape;82;p7"/>
          <p:cNvSpPr/>
          <p:nvPr/>
        </p:nvSpPr>
        <p:spPr>
          <a:xfrm>
            <a:off x="7531786" y="2848641"/>
            <a:ext cx="5890072" cy="1986045"/>
          </a:xfrm>
          <a:prstGeom prst="roundRect">
            <a:avLst>
              <a:gd fmla="val 7719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7"/>
          <p:cNvSpPr/>
          <p:nvPr/>
        </p:nvSpPr>
        <p:spPr>
          <a:xfrm>
            <a:off x="7740059" y="3078432"/>
            <a:ext cx="1699394" cy="4176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B4E4E"/>
              </a:buClr>
              <a:buSzPts val="2000"/>
              <a:buFont typeface="Arial"/>
              <a:buNone/>
            </a:pPr>
            <a:r>
              <a:rPr b="1" lang="en-US" sz="2000">
                <a:solidFill>
                  <a:srgbClr val="3B4E4E"/>
                </a:solidFill>
                <a:latin typeface="Arial"/>
                <a:ea typeface="Arial"/>
                <a:cs typeface="Arial"/>
                <a:sym typeface="Arial"/>
              </a:rPr>
              <a:t>Definition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7"/>
          <p:cNvSpPr/>
          <p:nvPr/>
        </p:nvSpPr>
        <p:spPr>
          <a:xfrm>
            <a:off x="7740059" y="3558848"/>
            <a:ext cx="5412885" cy="7976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method which is declared as abstract and does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have implementation is known as an abstract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method</a:t>
            </a:r>
            <a:endParaRPr/>
          </a:p>
        </p:txBody>
      </p:sp>
      <p:sp>
        <p:nvSpPr>
          <p:cNvPr id="85" name="Google Shape;85;p7"/>
          <p:cNvSpPr/>
          <p:nvPr/>
        </p:nvSpPr>
        <p:spPr>
          <a:xfrm>
            <a:off x="7711434" y="5134856"/>
            <a:ext cx="5642675" cy="2457856"/>
          </a:xfrm>
          <a:prstGeom prst="roundRect">
            <a:avLst>
              <a:gd fmla="val 7719" name="adj"/>
            </a:avLst>
          </a:prstGeom>
          <a:solidFill>
            <a:srgbClr val="DDEEE6"/>
          </a:solidFill>
          <a:ln cap="flat" cmpd="sng" w="9525">
            <a:solidFill>
              <a:srgbClr val="C3D4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7"/>
          <p:cNvSpPr/>
          <p:nvPr/>
        </p:nvSpPr>
        <p:spPr>
          <a:xfrm>
            <a:off x="7855806" y="5364647"/>
            <a:ext cx="1699394" cy="4176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Syntax</a:t>
            </a:r>
            <a:r>
              <a:rPr b="1" lang="en-US" sz="2000">
                <a:solidFill>
                  <a:srgbClr val="3B4E4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7"/>
          <p:cNvSpPr/>
          <p:nvPr/>
        </p:nvSpPr>
        <p:spPr>
          <a:xfrm>
            <a:off x="7855807" y="5897314"/>
            <a:ext cx="4935848" cy="1556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access-specifier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return-type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method_name()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7"/>
          <p:cNvSpPr/>
          <p:nvPr/>
        </p:nvSpPr>
        <p:spPr>
          <a:xfrm>
            <a:off x="2381559" y="2191877"/>
            <a:ext cx="3491071" cy="442674"/>
          </a:xfrm>
          <a:prstGeom prst="roundRect">
            <a:avLst>
              <a:gd fmla="val 16667" name="adj"/>
            </a:avLst>
          </a:prstGeom>
          <a:solidFill>
            <a:srgbClr val="FEE599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Classes</a:t>
            </a:r>
            <a:endParaRPr/>
          </a:p>
        </p:txBody>
      </p:sp>
      <p:sp>
        <p:nvSpPr>
          <p:cNvPr id="89" name="Google Shape;89;p7"/>
          <p:cNvSpPr/>
          <p:nvPr/>
        </p:nvSpPr>
        <p:spPr>
          <a:xfrm>
            <a:off x="8599711" y="2187613"/>
            <a:ext cx="3491071" cy="442674"/>
          </a:xfrm>
          <a:prstGeom prst="roundRect">
            <a:avLst>
              <a:gd fmla="val 16667" name="adj"/>
            </a:avLst>
          </a:prstGeom>
          <a:solidFill>
            <a:srgbClr val="FEE599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Methods</a:t>
            </a:r>
            <a:endParaRPr/>
          </a:p>
        </p:txBody>
      </p:sp>
      <p:cxnSp>
        <p:nvCxnSpPr>
          <p:cNvPr id="90" name="Google Shape;90;p7"/>
          <p:cNvCxnSpPr/>
          <p:nvPr/>
        </p:nvCxnSpPr>
        <p:spPr>
          <a:xfrm>
            <a:off x="7303625" y="1643606"/>
            <a:ext cx="0" cy="6250329"/>
          </a:xfrm>
          <a:prstGeom prst="straightConnector1">
            <a:avLst/>
          </a:prstGeom>
          <a:noFill/>
          <a:ln cap="flat" cmpd="sng" w="9525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>
            <a:off x="4229099" y="980010"/>
            <a:ext cx="6172200" cy="771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4742"/>
              </a:lnSpc>
              <a:spcBef>
                <a:spcPts val="0"/>
              </a:spcBef>
              <a:spcAft>
                <a:spcPts val="0"/>
              </a:spcAft>
              <a:buClr>
                <a:srgbClr val="030303"/>
              </a:buClr>
              <a:buSzPts val="4850"/>
              <a:buFont typeface="Arial"/>
              <a:buNone/>
            </a:pPr>
            <a:r>
              <a:rPr b="1" lang="en-US" sz="4850">
                <a:solidFill>
                  <a:srgbClr val="030303"/>
                </a:solidFill>
                <a:latin typeface="Arial"/>
                <a:ea typeface="Arial"/>
                <a:cs typeface="Arial"/>
                <a:sym typeface="Arial"/>
              </a:rPr>
              <a:t>Interfaces in Java</a:t>
            </a:r>
            <a:endParaRPr b="1" sz="4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9"/>
          <p:cNvSpPr/>
          <p:nvPr/>
        </p:nvSpPr>
        <p:spPr>
          <a:xfrm>
            <a:off x="864037" y="2443769"/>
            <a:ext cx="4136231" cy="2212657"/>
          </a:xfrm>
          <a:prstGeom prst="roundRect">
            <a:avLst>
              <a:gd fmla="val 1674" name="adj"/>
            </a:avLst>
          </a:prstGeom>
          <a:solidFill>
            <a:srgbClr val="DDEE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1110853" y="2690586"/>
            <a:ext cx="30861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Definition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9"/>
          <p:cNvSpPr/>
          <p:nvPr/>
        </p:nvSpPr>
        <p:spPr>
          <a:xfrm>
            <a:off x="1110853" y="3224462"/>
            <a:ext cx="3642598" cy="7900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3157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1900"/>
              <a:buFont typeface="Arial"/>
              <a:buNone/>
            </a:pPr>
            <a:r>
              <a:rPr lang="en-US" sz="19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A blueprint with only abstract methods and static constants.</a:t>
            </a:r>
            <a:endParaRPr sz="1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9"/>
          <p:cNvSpPr/>
          <p:nvPr/>
        </p:nvSpPr>
        <p:spPr>
          <a:xfrm>
            <a:off x="5247084" y="2443769"/>
            <a:ext cx="4136231" cy="2212657"/>
          </a:xfrm>
          <a:prstGeom prst="roundRect">
            <a:avLst>
              <a:gd fmla="val 1674" name="adj"/>
            </a:avLst>
          </a:prstGeom>
          <a:solidFill>
            <a:srgbClr val="DDEE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9"/>
          <p:cNvSpPr/>
          <p:nvPr/>
        </p:nvSpPr>
        <p:spPr>
          <a:xfrm>
            <a:off x="5493901" y="2690586"/>
            <a:ext cx="30861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Purpose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9"/>
          <p:cNvSpPr/>
          <p:nvPr/>
        </p:nvSpPr>
        <p:spPr>
          <a:xfrm>
            <a:off x="5493901" y="3224462"/>
            <a:ext cx="3642598" cy="7900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3157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1900"/>
              <a:buFont typeface="Arial"/>
              <a:buNone/>
            </a:pPr>
            <a:r>
              <a:rPr lang="en-US" sz="19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Achieves 100% abstraction with method declarations only.</a:t>
            </a:r>
            <a:endParaRPr sz="1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9"/>
          <p:cNvSpPr/>
          <p:nvPr/>
        </p:nvSpPr>
        <p:spPr>
          <a:xfrm>
            <a:off x="9630132" y="2443769"/>
            <a:ext cx="4136231" cy="2212657"/>
          </a:xfrm>
          <a:prstGeom prst="roundRect">
            <a:avLst>
              <a:gd fmla="val 1674" name="adj"/>
            </a:avLst>
          </a:prstGeom>
          <a:solidFill>
            <a:srgbClr val="DDEEE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9"/>
          <p:cNvSpPr/>
          <p:nvPr/>
        </p:nvSpPr>
        <p:spPr>
          <a:xfrm>
            <a:off x="9876949" y="2690586"/>
            <a:ext cx="30861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Key Characteristics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9"/>
          <p:cNvSpPr/>
          <p:nvPr/>
        </p:nvSpPr>
        <p:spPr>
          <a:xfrm>
            <a:off x="9876949" y="3224462"/>
            <a:ext cx="3642598" cy="11851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3157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1900"/>
              <a:buFont typeface="Arial"/>
              <a:buNone/>
            </a:pPr>
            <a:r>
              <a:rPr lang="en-US" sz="1900">
                <a:solidFill>
                  <a:srgbClr val="464646"/>
                </a:solidFill>
                <a:latin typeface="Arial"/>
                <a:ea typeface="Arial"/>
                <a:cs typeface="Arial"/>
                <a:sym typeface="Arial"/>
              </a:rPr>
              <a:t>Methods are abstract and public; fields are static and final.</a:t>
            </a:r>
            <a:endParaRPr sz="1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9"/>
          <p:cNvSpPr/>
          <p:nvPr/>
        </p:nvSpPr>
        <p:spPr>
          <a:xfrm>
            <a:off x="3782536" y="5121928"/>
            <a:ext cx="7065326" cy="2212657"/>
          </a:xfrm>
          <a:prstGeom prst="roundRect">
            <a:avLst>
              <a:gd fmla="val 1674" name="adj"/>
            </a:avLst>
          </a:prstGeom>
          <a:solidFill>
            <a:srgbClr val="DDEEE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Syntax of declaring an Interface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interface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&lt;interface_name&gt; </a:t>
            </a:r>
            <a:r>
              <a:rPr b="1"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{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// declare constant fields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// declare methods that abstract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//by default.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0"/>
          <p:cNvSpPr/>
          <p:nvPr/>
        </p:nvSpPr>
        <p:spPr>
          <a:xfrm>
            <a:off x="955868" y="778380"/>
            <a:ext cx="13104375" cy="6943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relationship between classes and interfaces</a:t>
            </a:r>
            <a:endParaRPr/>
          </a:p>
        </p:txBody>
      </p:sp>
      <p:pic>
        <p:nvPicPr>
          <p:cNvPr id="113" name="Google Shape;11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76796" y="3036373"/>
            <a:ext cx="8676806" cy="2156853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0"/>
          <p:cNvSpPr/>
          <p:nvPr/>
        </p:nvSpPr>
        <p:spPr>
          <a:xfrm>
            <a:off x="1860292" y="6106459"/>
            <a:ext cx="10909815" cy="783193"/>
          </a:xfrm>
          <a:prstGeom prst="roundRect">
            <a:avLst>
              <a:gd fmla="val 16667" name="adj"/>
            </a:avLst>
          </a:prstGeom>
          <a:solidFill>
            <a:srgbClr val="FEE599"/>
          </a:solidFill>
          <a:ln cap="flat" cmpd="sng" w="9525">
            <a:solidFill>
              <a:schemeClr val="dk1">
                <a:alpha val="73725"/>
              </a:schemeClr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shown in the figure given below, a class extends another class, an interface extends another interface, but a class implements an interface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6294" y="2144171"/>
            <a:ext cx="12037807" cy="4220958"/>
          </a:xfrm>
          <a:prstGeom prst="roundRect">
            <a:avLst>
              <a:gd fmla="val 2140" name="adj"/>
            </a:avLst>
          </a:prstGeom>
          <a:noFill/>
          <a:ln>
            <a:noFill/>
          </a:ln>
        </p:spPr>
      </p:pic>
      <p:sp>
        <p:nvSpPr>
          <p:cNvPr id="121" name="Google Shape;121;p12"/>
          <p:cNvSpPr txBox="1"/>
          <p:nvPr/>
        </p:nvSpPr>
        <p:spPr>
          <a:xfrm>
            <a:off x="1589442" y="204395"/>
            <a:ext cx="11451515" cy="17543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Multiple inheritance in Java by interface</a:t>
            </a:r>
            <a:endParaRPr/>
          </a:p>
        </p:txBody>
      </p:sp>
      <p:sp>
        <p:nvSpPr>
          <p:cNvPr id="122" name="Google Shape;122;p12"/>
          <p:cNvSpPr txBox="1"/>
          <p:nvPr/>
        </p:nvSpPr>
        <p:spPr>
          <a:xfrm>
            <a:off x="2796986" y="6746219"/>
            <a:ext cx="9036424" cy="707886"/>
          </a:xfrm>
          <a:prstGeom prst="rect">
            <a:avLst/>
          </a:prstGeom>
          <a:solidFill>
            <a:srgbClr val="F0F3F8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a class implements multiple interfaces, or an interface extends multiple interfaces, it is known as multiple inheritance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E6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/>
        </p:nvSpPr>
        <p:spPr>
          <a:xfrm>
            <a:off x="2845397" y="738269"/>
            <a:ext cx="9687262" cy="17543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Classes vs Interfaces</a:t>
            </a:r>
            <a:endParaRPr/>
          </a:p>
        </p:txBody>
      </p:sp>
      <p:graphicFrame>
        <p:nvGraphicFramePr>
          <p:cNvPr id="129" name="Google Shape;129;p13"/>
          <p:cNvGraphicFramePr/>
          <p:nvPr/>
        </p:nvGraphicFramePr>
        <p:xfrm>
          <a:off x="1647712" y="33563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{34A675C8-C5BC-46B2-8F44-9DB315A48A06}</a:tableStyleId>
              </a:tblPr>
              <a:tblGrid>
                <a:gridCol w="3778325"/>
                <a:gridCol w="3778325"/>
                <a:gridCol w="3778325"/>
              </a:tblGrid>
              <a:tr h="7180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Feature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Abstract Class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Interface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</a:tr>
              <a:tr h="7180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Multiple Inheritance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Yes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7180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Method Implementation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Can include concrete methods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All methods abstract (Java 7)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7180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Use Case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Related classes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Unrelated classes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2024-05-02T07:09:14Z</dcterms:created>
  <dc:creator>PptxGenJS</dc:creator>
</cp:coreProperties>
</file>